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handoutMasterIdLst>
    <p:handoutMasterId r:id="rId15"/>
  </p:handoutMasterIdLst>
  <p:sldIdLst>
    <p:sldId id="257" r:id="rId2"/>
    <p:sldId id="256" r:id="rId3"/>
    <p:sldId id="258" r:id="rId4"/>
    <p:sldId id="265" r:id="rId5"/>
    <p:sldId id="259" r:id="rId6"/>
    <p:sldId id="266" r:id="rId7"/>
    <p:sldId id="260" r:id="rId8"/>
    <p:sldId id="267" r:id="rId9"/>
    <p:sldId id="261" r:id="rId10"/>
    <p:sldId id="268" r:id="rId11"/>
    <p:sldId id="262" r:id="rId12"/>
    <p:sldId id="263" r:id="rId13"/>
    <p:sldId id="264" r:id="rId14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6292FB19-099C-43D3-8976-8751D4950656}" type="datetimeFigureOut">
              <a:rPr lang="en-US" smtClean="0"/>
              <a:t>12/2/2014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26EA97B-DFD3-4363-9ADE-93ABBFB97A0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676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A98AF03-7270-45C2-A683-C5E353EF01A5}" type="datetime4">
              <a:rPr lang="en-US" smtClean="0"/>
              <a:pPr/>
              <a:t>December 1, 2014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B5AFD-D735-4504-A039-ADEBB6448D55}" type="datetime4">
              <a:rPr lang="en-US" smtClean="0"/>
              <a:pPr/>
              <a:t>December 1,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C8118-FB93-4E87-B380-0175F2FE2167}" type="datetime4">
              <a:rPr lang="en-US" smtClean="0"/>
              <a:pPr/>
              <a:t>December 1,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A93482-8E69-40F7-BCAD-5662A6CADB27}" type="datetime4">
              <a:rPr lang="en-US" smtClean="0"/>
              <a:pPr/>
              <a:t>December 1,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7EAE1-CAAC-4AEF-919E-158692B1E55E}" type="datetime4">
              <a:rPr lang="en-US" smtClean="0"/>
              <a:pPr/>
              <a:t>December 1,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25A706-D8F2-4D1A-855A-CADC92600C26}" type="datetime4">
              <a:rPr lang="en-US" smtClean="0"/>
              <a:pPr/>
              <a:t>December 1,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4F123-1704-49AC-9D15-C4B1462B8014}" type="datetime4">
              <a:rPr lang="en-US" smtClean="0"/>
              <a:pPr/>
              <a:t>December 1, 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127EC2-47FB-48A1-8644-C8A81DDAA119}" type="datetime4">
              <a:rPr lang="en-US" smtClean="0"/>
              <a:pPr/>
              <a:t>December 1, 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EC3ED-7435-49F9-84C8-03CCA2F8DEDB}" type="datetime4">
              <a:rPr lang="en-US" smtClean="0"/>
              <a:pPr/>
              <a:t>December 1, 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49BF1-FCD3-4395-8FF6-0047AF66228E}" type="datetime4">
              <a:rPr lang="en-US" smtClean="0"/>
              <a:pPr/>
              <a:t>December 1, 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61222-2C8B-4501-BE87-6797EC025925}" type="datetime4">
              <a:rPr lang="en-US" smtClean="0"/>
              <a:pPr/>
              <a:t>December 1, 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16C01193-8287-4834-A286-6B880643E934}" type="datetime4">
              <a:rPr lang="en-US" smtClean="0"/>
              <a:pPr/>
              <a:t>December 1, 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5851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Now!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354" y="1599165"/>
            <a:ext cx="7853818" cy="1269296"/>
          </a:xfrm>
          <a:solidFill>
            <a:schemeClr val="accent2"/>
          </a:solidFill>
        </p:spPr>
        <p:txBody>
          <a:bodyPr/>
          <a:lstStyle/>
          <a:p>
            <a:r>
              <a:rPr lang="en-US" b="1" dirty="0"/>
              <a:t>Do you believe Jonas is a hero? Support your response with support by explaining what characteristic Jonas does or does not display.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981" y="2981194"/>
            <a:ext cx="4489707" cy="33672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716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731" y="255130"/>
            <a:ext cx="8182303" cy="1143000"/>
          </a:xfrm>
        </p:spPr>
        <p:txBody>
          <a:bodyPr>
            <a:normAutofit/>
          </a:bodyPr>
          <a:lstStyle/>
          <a:p>
            <a:pPr algn="ctr"/>
            <a:r>
              <a:rPr lang="en-US" sz="33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Ultimate Boon - Explanation</a:t>
            </a:r>
            <a:endParaRPr lang="en-US" sz="3300" b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731" y="1555790"/>
            <a:ext cx="8182303" cy="1975691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The story reaches the </a:t>
            </a:r>
            <a:r>
              <a:rPr lang="en-US" sz="4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CLIMAX </a:t>
            </a:r>
            <a:r>
              <a:rPr lang="en-US" sz="4000" b="1" dirty="0" smtClean="0"/>
              <a:t>as the hero gains what he or she set out to achieve</a:t>
            </a:r>
          </a:p>
          <a:p>
            <a:pPr marL="68580" indent="0">
              <a:buNone/>
            </a:pP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7170" name="Picture 2" descr="http://xn-----8kcofpkhculcfdfoscdtk2rh.xn--p1ai/images/stories/primers/Lion%20king/The-Lion-King-128-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8323" y="3452651"/>
            <a:ext cx="3895836" cy="292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tv-facts.net/wp-content/uploads/2012/10/The-Lion-King-Simba-Wallpap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925" y="3452651"/>
            <a:ext cx="3692296" cy="2921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74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989" y="685695"/>
            <a:ext cx="821707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Together… </a:t>
            </a:r>
            <a:r>
              <a:rPr lang="en-US" u="sng" dirty="0" smtClean="0"/>
              <a:t>Springboard</a:t>
            </a:r>
            <a:br>
              <a:rPr lang="en-US" u="sng" dirty="0" smtClean="0"/>
            </a:br>
            <a:r>
              <a:rPr lang="en-US" u="sng" dirty="0" smtClean="0"/>
              <a:t> Page 122 Question 2</a:t>
            </a:r>
            <a:endParaRPr lang="en-US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614" y="2037786"/>
            <a:ext cx="7603298" cy="4362735"/>
          </a:xfrm>
          <a:prstGeom prst="rect">
            <a:avLst/>
          </a:prstGeom>
          <a:ln w="57150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7912256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6834" y="46869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3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Together…Springboard </a:t>
            </a:r>
            <a:br>
              <a:rPr lang="en-US" sz="3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3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 123 Questions 3 &amp; 4</a:t>
            </a:r>
            <a:endParaRPr lang="en-US" sz="33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1250" y="1683409"/>
            <a:ext cx="7954028" cy="1172525"/>
          </a:xfrm>
          <a:solidFill>
            <a:schemeClr val="accent2"/>
          </a:solidFill>
        </p:spPr>
        <p:txBody>
          <a:bodyPr>
            <a:normAutofit/>
          </a:bodyPr>
          <a:lstStyle/>
          <a:p>
            <a:pPr lvl="1"/>
            <a:r>
              <a:rPr lang="en-US" b="1" dirty="0" smtClean="0"/>
              <a:t>Who </a:t>
            </a:r>
            <a:r>
              <a:rPr lang="en-US" b="1" dirty="0" smtClean="0"/>
              <a:t>is the antagonist in the story? How would you describe this character? What does he or she value or believe?</a:t>
            </a:r>
          </a:p>
          <a:p>
            <a:pPr marL="365760" lvl="1" indent="0">
              <a:buNone/>
            </a:pP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0749" y="2991428"/>
            <a:ext cx="7336915" cy="3411022"/>
          </a:xfrm>
          <a:prstGeom prst="rect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1678134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u="sng" dirty="0" smtClean="0"/>
              <a:t>On </a:t>
            </a:r>
            <a:r>
              <a:rPr lang="en-US" u="sng" dirty="0" smtClean="0"/>
              <a:t>Your Own…Springboard</a:t>
            </a:r>
            <a:br>
              <a:rPr lang="en-US" u="sng" dirty="0" smtClean="0"/>
            </a:br>
            <a:r>
              <a:rPr lang="en-US" u="sng" dirty="0" smtClean="0"/>
              <a:t>Page 123 Question 6</a:t>
            </a:r>
            <a:endParaRPr lang="en-US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4504" y="2323653"/>
            <a:ext cx="7254042" cy="3162748"/>
          </a:xfrm>
          <a:solidFill>
            <a:schemeClr val="accent2"/>
          </a:solidFill>
          <a:ln w="38100">
            <a:solidFill>
              <a:schemeClr val="tx2"/>
            </a:solidFill>
          </a:ln>
        </p:spPr>
        <p:txBody>
          <a:bodyPr>
            <a:noAutofit/>
          </a:bodyPr>
          <a:lstStyle/>
          <a:p>
            <a:pPr lvl="2"/>
            <a:r>
              <a:rPr lang="en-US" sz="2500" b="1" dirty="0" smtClean="0"/>
              <a:t>Analyze </a:t>
            </a:r>
            <a:r>
              <a:rPr lang="en-US" sz="2500" b="1" dirty="0" smtClean="0"/>
              <a:t>how specific lines of dialogue provoke the protagonist to make the decision to reject his or her dystopian society</a:t>
            </a:r>
            <a:r>
              <a:rPr lang="en-US" sz="2500" b="1" dirty="0" smtClean="0"/>
              <a:t>.</a:t>
            </a:r>
            <a:br>
              <a:rPr lang="en-US" sz="2500" b="1" dirty="0" smtClean="0"/>
            </a:br>
            <a:endParaRPr lang="en-US" sz="2500" b="1" dirty="0" smtClean="0"/>
          </a:p>
          <a:p>
            <a:pPr lvl="3">
              <a:buFont typeface="Wingdings" pitchFamily="2" charset="2"/>
              <a:buChar char="Ø"/>
            </a:pPr>
            <a:r>
              <a:rPr lang="en-US" sz="2500" b="1" i="1" dirty="0" smtClean="0"/>
              <a:t>(How does the main character show he or she is going against the society by the way they speak?)</a:t>
            </a:r>
            <a:endParaRPr lang="en-US" sz="2500" b="1" i="1" dirty="0"/>
          </a:p>
        </p:txBody>
      </p:sp>
    </p:spTree>
    <p:extLst>
      <p:ext uri="{BB962C8B-B14F-4D97-AF65-F5344CB8AC3E}">
        <p14:creationId xmlns:p14="http://schemas.microsoft.com/office/powerpoint/2010/main" val="2602649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Initiation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419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9254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Initiation</a:t>
            </a:r>
            <a:endParaRPr lang="en-US" sz="5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651" y="1481468"/>
            <a:ext cx="7803417" cy="1812877"/>
          </a:xfrm>
          <a:solidFill>
            <a:schemeClr val="accent2"/>
          </a:solidFill>
          <a:ln w="38100">
            <a:solidFill>
              <a:schemeClr val="tx2"/>
            </a:solidFill>
          </a:ln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200" b="1" dirty="0" smtClean="0"/>
              <a:t>Road of Trials</a:t>
            </a:r>
          </a:p>
          <a:p>
            <a:pPr marL="525780" indent="-457200">
              <a:buFont typeface="+mj-lt"/>
              <a:buAutoNum type="arabicPeriod"/>
            </a:pPr>
            <a:r>
              <a:rPr lang="en-US" sz="3200" b="1" dirty="0" smtClean="0"/>
              <a:t>Experience With Unconditional Love</a:t>
            </a:r>
          </a:p>
          <a:p>
            <a:pPr marL="525780" indent="-457200">
              <a:buFont typeface="+mj-lt"/>
              <a:buAutoNum type="arabicPeriod"/>
            </a:pPr>
            <a:r>
              <a:rPr lang="en-US" sz="3200" b="1" dirty="0" smtClean="0"/>
              <a:t>The Ultimate Boon</a:t>
            </a:r>
            <a:endParaRPr lang="en-US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4929" y="3556342"/>
            <a:ext cx="4759814" cy="2749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4566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3463" y="251051"/>
            <a:ext cx="8217073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Initiation???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463" y="1431629"/>
            <a:ext cx="8217073" cy="2764590"/>
          </a:xfrm>
          <a:noFill/>
        </p:spPr>
        <p:txBody>
          <a:bodyPr>
            <a:noAutofit/>
          </a:bodyPr>
          <a:lstStyle/>
          <a:p>
            <a:r>
              <a:rPr lang="en-US" sz="3000" b="1" dirty="0" smtClean="0"/>
              <a:t>The </a:t>
            </a:r>
            <a:r>
              <a:rPr lang="en-US" sz="3000" b="1" dirty="0"/>
              <a:t>action of </a:t>
            </a:r>
            <a:r>
              <a:rPr lang="en-US" sz="3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admitting someone into a </a:t>
            </a:r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group with a series of challenges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Wingdings" pitchFamily="2" charset="2"/>
              <a:buChar char="Ø"/>
            </a:pPr>
            <a:r>
              <a:rPr lang="en-US" sz="3000" b="1" i="1" dirty="0" smtClean="0">
                <a:solidFill>
                  <a:schemeClr val="accent6">
                    <a:lumMod val="75000"/>
                  </a:schemeClr>
                </a:solidFill>
              </a:rPr>
              <a:t>Our hero often has many challenges to face in order to make them stronger.</a:t>
            </a:r>
            <a:endParaRPr lang="en-US" sz="3000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http://fc04.deviantart.net/fs71/i/2014/193/7/9/kion___movie_colour_testing_by_eyesinthedark666-d7qcrvh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5518" y="4175425"/>
            <a:ext cx="3895596" cy="2191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900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8542" y="384499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Road </a:t>
            </a:r>
            <a:r>
              <a:rPr lang="en-US" sz="5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Trials</a:t>
            </a:r>
            <a:endParaRPr lang="en-US" sz="5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89" y="1552551"/>
            <a:ext cx="8192021" cy="3508977"/>
          </a:xfrm>
        </p:spPr>
        <p:txBody>
          <a:bodyPr>
            <a:normAutofit/>
          </a:bodyPr>
          <a:lstStyle/>
          <a:p>
            <a:r>
              <a:rPr lang="en-US" sz="3000" b="1" dirty="0"/>
              <a:t>H</a:t>
            </a:r>
            <a:r>
              <a:rPr lang="en-US" sz="3000" b="1" dirty="0" smtClean="0"/>
              <a:t>ero </a:t>
            </a:r>
            <a:r>
              <a:rPr lang="en-US" sz="3000" b="1" dirty="0"/>
              <a:t>experiences and is </a:t>
            </a:r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changed </a:t>
            </a:r>
            <a:r>
              <a:rPr lang="en-US" sz="3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by a series of </a:t>
            </a:r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tests </a:t>
            </a:r>
            <a:r>
              <a:rPr lang="en-US" sz="3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or </a:t>
            </a:r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challenges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 </a:t>
            </a:r>
            <a:r>
              <a:rPr lang="en-US" sz="3000" b="1" dirty="0"/>
              <a:t>H</a:t>
            </a:r>
            <a:r>
              <a:rPr lang="en-US" sz="3000" b="1" dirty="0" smtClean="0"/>
              <a:t>ero </a:t>
            </a:r>
            <a:r>
              <a:rPr lang="en-US" sz="3000" b="1" dirty="0"/>
              <a:t>usually </a:t>
            </a:r>
            <a:r>
              <a:rPr lang="en-US" sz="3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fails</a:t>
            </a:r>
            <a:r>
              <a:rPr lang="en-US" sz="3000" b="1" dirty="0"/>
              <a:t> one or </a:t>
            </a:r>
            <a:r>
              <a:rPr lang="en-US" sz="3000" b="1" dirty="0" smtClean="0"/>
              <a:t>more test</a:t>
            </a:r>
          </a:p>
          <a:p>
            <a:pPr lvl="1"/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Tests often </a:t>
            </a:r>
            <a:r>
              <a:rPr lang="en-US" sz="3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occur in </a:t>
            </a:r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threes</a:t>
            </a:r>
            <a:endParaRPr lang="en-US" sz="30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6613" y="4271375"/>
            <a:ext cx="3589923" cy="1965159"/>
          </a:xfrm>
          <a:prstGeom prst="rect">
            <a:avLst/>
          </a:prstGeom>
        </p:spPr>
      </p:pic>
      <p:pic>
        <p:nvPicPr>
          <p:cNvPr id="2050" name="Picture 2" descr="http://a.dilcdn.com/bl/wp-content/uploads/sites/2/2014/02/Hyenas-from-The-Lion-King-Elephant-Graveyard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987" y="4271373"/>
            <a:ext cx="3589923" cy="1965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03585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989" y="326208"/>
            <a:ext cx="8204548" cy="11430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Road of Trials - Explanation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90" y="1711965"/>
            <a:ext cx="8204547" cy="1714948"/>
          </a:xfrm>
        </p:spPr>
        <p:txBody>
          <a:bodyPr>
            <a:noAutofit/>
          </a:bodyPr>
          <a:lstStyle/>
          <a:p>
            <a:r>
              <a:rPr lang="en-US" sz="3500" b="1" dirty="0" smtClean="0">
                <a:solidFill>
                  <a:schemeClr val="accent1"/>
                </a:solidFill>
              </a:rPr>
              <a:t>The story develops </a:t>
            </a:r>
            <a:r>
              <a:rPr lang="en-US" sz="35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RISING ACTION </a:t>
            </a:r>
            <a:r>
              <a:rPr lang="en-US" sz="3500" b="1" dirty="0" smtClean="0">
                <a:solidFill>
                  <a:schemeClr val="accent1"/>
                </a:solidFill>
              </a:rPr>
              <a:t>as the hero faces a series of challenges that become increasingly difficult as the story unfolds. </a:t>
            </a:r>
            <a:endParaRPr lang="en-US" sz="3500" b="1" dirty="0">
              <a:solidFill>
                <a:schemeClr val="accent1"/>
              </a:solidFill>
            </a:endParaRPr>
          </a:p>
        </p:txBody>
      </p:sp>
      <p:pic>
        <p:nvPicPr>
          <p:cNvPr id="4" name="Picture 2" descr="http://www.ioffer.com/img/item/148/868/879/STZ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036" y="3945699"/>
            <a:ext cx="3408410" cy="2450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75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937" y="609875"/>
            <a:ext cx="826717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Experience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Unconditional Love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937" y="1820469"/>
            <a:ext cx="8267177" cy="3508977"/>
          </a:xfrm>
        </p:spPr>
        <p:txBody>
          <a:bodyPr>
            <a:normAutofit/>
          </a:bodyPr>
          <a:lstStyle/>
          <a:p>
            <a:r>
              <a:rPr lang="en-US" sz="3000" b="1" dirty="0"/>
              <a:t>H</a:t>
            </a:r>
            <a:r>
              <a:rPr lang="en-US" sz="3000" b="1" dirty="0" smtClean="0"/>
              <a:t>ero </a:t>
            </a:r>
            <a:r>
              <a:rPr lang="en-US" sz="3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experiences support </a:t>
            </a:r>
            <a:r>
              <a:rPr lang="en-US" sz="3000" b="1" i="1" dirty="0"/>
              <a:t>(physical and/or mental) </a:t>
            </a:r>
            <a:r>
              <a:rPr lang="en-US" sz="3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from a friend</a:t>
            </a:r>
            <a:r>
              <a:rPr lang="en-US" sz="3000" b="1" dirty="0"/>
              <a:t>, family member, mentor, etc.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8828" y="3612956"/>
            <a:ext cx="3883068" cy="2746357"/>
          </a:xfrm>
          <a:prstGeom prst="rect">
            <a:avLst/>
          </a:prstGeom>
        </p:spPr>
      </p:pic>
      <p:pic>
        <p:nvPicPr>
          <p:cNvPr id="4098" name="Picture 2" descr="http://images5.fanpop.com/image/photos/25900000/Simba-Pumbaa-Timon-the-lion-king-25952613-800-4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7156" y="3625481"/>
            <a:ext cx="3883068" cy="2746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2269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5989" y="436324"/>
            <a:ext cx="8242126" cy="1371600"/>
          </a:xfrm>
        </p:spPr>
        <p:txBody>
          <a:bodyPr>
            <a:normAutofit/>
          </a:bodyPr>
          <a:lstStyle/>
          <a:p>
            <a:pPr algn="ctr"/>
            <a:r>
              <a:rPr lang="en-US" sz="35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Experience with </a:t>
            </a:r>
            <a:br>
              <a:rPr lang="en-US" sz="35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5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Unconditional </a:t>
            </a:r>
            <a:r>
              <a:rPr lang="en-US" sz="35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Love - Explanation</a:t>
            </a:r>
            <a:endParaRPr lang="en-US" sz="3500" b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989" y="1970836"/>
            <a:ext cx="8242125" cy="1943548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This love often drives the hero to continue on the journey, even when the hero doubts him/herself.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b="1" dirty="0" smtClean="0"/>
              <a:t>It is a great </a:t>
            </a:r>
            <a:r>
              <a:rPr lang="en-US" sz="3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of support </a:t>
            </a:r>
            <a:r>
              <a:rPr lang="en-US" sz="3000" b="1" dirty="0" smtClean="0"/>
              <a:t>for the hero.</a:t>
            </a:r>
            <a:endParaRPr lang="en-US" sz="3000" b="1" dirty="0"/>
          </a:p>
        </p:txBody>
      </p:sp>
      <p:pic>
        <p:nvPicPr>
          <p:cNvPr id="6146" name="Picture 2" descr="http://4.bp.blogspot.com/-xY3-ggbOm30/Tu3ov0I-tAI/AAAAAAAAGTU/HOsbHh-Qop4/s1600/228463C10a-lk_ks17p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735"/>
          <a:stretch/>
        </p:blipFill>
        <p:spPr bwMode="auto">
          <a:xfrm>
            <a:off x="2065289" y="4108538"/>
            <a:ext cx="4997452" cy="232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567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1.bp.blogspot.com/-tSfRqyeBtHw/U8bHBhBMAxI/AAAAAAAAKTw/LiesgRvTHqQ/s1600/baby-lion-king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877" y="4393504"/>
            <a:ext cx="1907088" cy="1907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0937" y="230696"/>
            <a:ext cx="8242125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 The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Ultimate Boon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938" y="1583200"/>
            <a:ext cx="8242124" cy="4567079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G</a:t>
            </a:r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oal is </a:t>
            </a:r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achieved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Goal can be: </a:t>
            </a:r>
            <a:endParaRPr lang="en-US" sz="3000" b="1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sz="3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Physical Object: </a:t>
            </a:r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something you </a:t>
            </a:r>
            <a:r>
              <a:rPr lang="en-US" sz="3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</a:t>
            </a:r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touch or hold </a:t>
            </a:r>
            <a:r>
              <a:rPr lang="en-US" sz="30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(necklace or crown)</a:t>
            </a:r>
            <a:br>
              <a:rPr lang="en-US" sz="30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endParaRPr lang="en-US" sz="3000" b="1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880110" lvl="1" indent="-514350">
              <a:buFont typeface="+mj-lt"/>
              <a:buAutoNum type="arabicPeriod"/>
            </a:pPr>
            <a:r>
              <a:rPr lang="en-US" sz="3000" b="1" u="sng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Intangible Item</a:t>
            </a:r>
            <a:r>
              <a:rPr lang="en-US" sz="3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: </a:t>
            </a:r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something </a:t>
            </a:r>
            <a:r>
              <a:rPr lang="en-US" sz="3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you </a:t>
            </a:r>
            <a:r>
              <a:rPr lang="en-US" sz="30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CANNOT</a:t>
            </a:r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30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touch or hold </a:t>
            </a:r>
            <a: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</a:br>
            <a:r>
              <a:rPr lang="en-US" sz="3000" b="1" i="1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(love or knowledge)</a:t>
            </a:r>
            <a:endParaRPr lang="en-US" sz="30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marL="880110" lvl="1" indent="-514350">
              <a:buFont typeface="+mj-lt"/>
              <a:buAutoNum type="arabicPeriod"/>
            </a:pPr>
            <a:endParaRPr lang="en-US" sz="2800" b="1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12848" r="3225" b="23528"/>
          <a:stretch/>
        </p:blipFill>
        <p:spPr>
          <a:xfrm>
            <a:off x="4346531" y="1373696"/>
            <a:ext cx="3645074" cy="1770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65068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Revolution">
      <a:dk1>
        <a:sysClr val="windowText" lastClr="000000"/>
      </a:dk1>
      <a:lt1>
        <a:sysClr val="window" lastClr="FFFFFF"/>
      </a:lt1>
      <a:dk2>
        <a:srgbClr val="1B3861"/>
      </a:dk2>
      <a:lt2>
        <a:srgbClr val="38ABED"/>
      </a:lt2>
      <a:accent1>
        <a:srgbClr val="0C5986"/>
      </a:accent1>
      <a:accent2>
        <a:srgbClr val="DDF53D"/>
      </a:accent2>
      <a:accent3>
        <a:srgbClr val="508709"/>
      </a:accent3>
      <a:accent4>
        <a:srgbClr val="BF5E00"/>
      </a:accent4>
      <a:accent5>
        <a:srgbClr val="9C0001"/>
      </a:accent5>
      <a:accent6>
        <a:srgbClr val="660075"/>
      </a:accent6>
      <a:hlink>
        <a:srgbClr val="ABF24D"/>
      </a:hlink>
      <a:folHlink>
        <a:srgbClr val="A0E7FB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1486</TotalTime>
  <Words>248</Words>
  <Application>Microsoft Office PowerPoint</Application>
  <PresentationFormat>On-screen Show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Do Now!</vt:lpstr>
      <vt:lpstr>Initiation Review</vt:lpstr>
      <vt:lpstr>Initiation</vt:lpstr>
      <vt:lpstr>What is the Initiation???</vt:lpstr>
      <vt:lpstr>1) Road of Trials</vt:lpstr>
      <vt:lpstr>The Road of Trials - Explanation</vt:lpstr>
      <vt:lpstr>2) Experience With Unconditional Love</vt:lpstr>
      <vt:lpstr>The Experience with  Unconditional Love - Explanation</vt:lpstr>
      <vt:lpstr>3) The Ultimate Boon</vt:lpstr>
      <vt:lpstr>The Ultimate Boon - Explanation</vt:lpstr>
      <vt:lpstr>Together… Springboard  Page 122 Question 2</vt:lpstr>
      <vt:lpstr>Together…Springboard  Page 123 Questions 3 &amp; 4</vt:lpstr>
      <vt:lpstr>On Your Own…Springboard Page 123 Question 6</vt:lpstr>
    </vt:vector>
  </TitlesOfParts>
  <Company>University of New Haven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Lindsey Goodine</dc:creator>
  <cp:lastModifiedBy>Shettle, Meghan</cp:lastModifiedBy>
  <cp:revision>13</cp:revision>
  <cp:lastPrinted>2014-12-02T13:45:05Z</cp:lastPrinted>
  <dcterms:created xsi:type="dcterms:W3CDTF">2014-11-30T17:32:36Z</dcterms:created>
  <dcterms:modified xsi:type="dcterms:W3CDTF">2014-12-03T00:52:01Z</dcterms:modified>
</cp:coreProperties>
</file>